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71" d="100"/>
          <a:sy n="71" d="100"/>
        </p:scale>
        <p:origin x="2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Administration </a:t>
          </a:r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AB77ACE9-121B-4B45-99BA-C74890B3E046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Coordinating Team, Ancillary and Support team</a:t>
          </a:r>
          <a:endParaRPr lang="en-US" dirty="0">
            <a:solidFill>
              <a:schemeClr val="accent1"/>
            </a:solidFill>
          </a:endParaRPr>
        </a:p>
      </dgm:t>
    </dgm:pt>
    <dgm:pt modelId="{CF5BDC09-6861-4496-B3A4-7BF2AFB8982D}" type="parTrans" cxnId="{483AF57F-6C0A-41C3-8DE1-74411F7A69DF}">
      <dgm:prSet/>
      <dgm:spPr/>
      <dgm:t>
        <a:bodyPr/>
        <a:lstStyle/>
        <a:p>
          <a:endParaRPr lang="en-US"/>
        </a:p>
      </dgm:t>
    </dgm:pt>
    <dgm:pt modelId="{9880E08A-4983-41CB-AE3E-29403383AEAA}" type="sibTrans" cxnId="{483AF57F-6C0A-41C3-8DE1-74411F7A69DF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Communication using SBAR – Situation, Background, Assessment, Recommendation and Request</a:t>
          </a:r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2CC237B6-9FD5-4E2D-8081-B8FA37CE682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Hand-off strategy</a:t>
          </a:r>
          <a:endParaRPr lang="en-US" dirty="0">
            <a:solidFill>
              <a:schemeClr val="accent1"/>
            </a:solidFill>
          </a:endParaRPr>
        </a:p>
      </dgm:t>
    </dgm:pt>
    <dgm:pt modelId="{B6733D18-736C-4EC3-BA8A-DC7ACD614962}" type="parTrans" cxnId="{FD39D51F-5E55-48C5-B71F-9198AE08CD5F}">
      <dgm:prSet/>
      <dgm:spPr/>
      <dgm:t>
        <a:bodyPr/>
        <a:lstStyle/>
        <a:p>
          <a:endParaRPr lang="en-US"/>
        </a:p>
      </dgm:t>
    </dgm:pt>
    <dgm:pt modelId="{BA85855B-73D6-4670-84B9-E1772EA16EC8}" type="sibTrans" cxnId="{FD39D51F-5E55-48C5-B71F-9198AE08CD5F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Team Organization</a:t>
          </a:r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C861DF48-A7C6-4F64-B81A-97B0B7FB4B1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Encourage Team work</a:t>
          </a:r>
          <a:endParaRPr lang="en-US" dirty="0">
            <a:solidFill>
              <a:schemeClr val="accent1"/>
            </a:solidFill>
          </a:endParaRPr>
        </a:p>
      </dgm:t>
    </dgm:pt>
    <dgm:pt modelId="{BB2CA781-C8DD-429D-A261-AC2F4B3CD9A9}" type="parTrans" cxnId="{68AEAC2E-1589-4A3C-95C9-639ACF3C0DEB}">
      <dgm:prSet/>
      <dgm:spPr/>
      <dgm:t>
        <a:bodyPr/>
        <a:lstStyle/>
        <a:p>
          <a:endParaRPr lang="en-US"/>
        </a:p>
      </dgm:t>
    </dgm:pt>
    <dgm:pt modelId="{E11684E9-7107-4790-BC84-57F8C4856091}" type="sibTrans" cxnId="{68AEAC2E-1589-4A3C-95C9-639ACF3C0DEB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Patient’s status</a:t>
          </a:r>
          <a:endParaRPr lang="en-US" dirty="0">
            <a:solidFill>
              <a:schemeClr val="accent1"/>
            </a:solidFill>
          </a:endParaRPr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Task-related Assistance </a:t>
          </a:r>
          <a:endParaRPr lang="en-US" dirty="0">
            <a:solidFill>
              <a:schemeClr val="accent1"/>
            </a:solidFill>
          </a:endParaRP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6FD4F89F-8030-4265-B348-6C6681E2538A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Core Team and Patient</a:t>
          </a:r>
          <a:endParaRPr lang="en-US" dirty="0">
            <a:solidFill>
              <a:schemeClr val="accent1"/>
            </a:solidFill>
          </a:endParaRPr>
        </a:p>
      </dgm:t>
    </dgm:pt>
    <dgm:pt modelId="{B10FC5F6-497E-4FD3-96E9-03F5383E6B5C}" type="parTrans" cxnId="{C1A69BF5-21BE-42B0-AFFB-358CCF2E988F}">
      <dgm:prSet/>
      <dgm:spPr/>
      <dgm:t>
        <a:bodyPr/>
        <a:lstStyle/>
        <a:p>
          <a:endParaRPr lang="en-US"/>
        </a:p>
      </dgm:t>
    </dgm:pt>
    <dgm:pt modelId="{AD10BB8F-1C2A-4E8E-A702-EBA2301EFECB}" type="sibTrans" cxnId="{C1A69BF5-21BE-42B0-AFFB-358CCF2E988F}">
      <dgm:prSet/>
      <dgm:spPr/>
      <dgm:t>
        <a:bodyPr/>
        <a:lstStyle/>
        <a:p>
          <a:endParaRPr lang="en-US"/>
        </a:p>
      </dgm:t>
    </dgm:pt>
    <dgm:pt modelId="{76BF2E27-C528-4207-AF36-D7C701777A1F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Call-Out Strategy</a:t>
          </a:r>
          <a:endParaRPr lang="en-US" dirty="0">
            <a:solidFill>
              <a:schemeClr val="accent1"/>
            </a:solidFill>
          </a:endParaRPr>
        </a:p>
      </dgm:t>
    </dgm:pt>
    <dgm:pt modelId="{88BEE876-17C2-4E02-AE9F-3013D4EACE52}" type="parTrans" cxnId="{4149859B-6BB1-4149-86B0-2120A68E7E4D}">
      <dgm:prSet/>
      <dgm:spPr/>
      <dgm:t>
        <a:bodyPr/>
        <a:lstStyle/>
        <a:p>
          <a:endParaRPr lang="en-US"/>
        </a:p>
      </dgm:t>
    </dgm:pt>
    <dgm:pt modelId="{4290D843-1ECD-46DF-942A-3CA81B8BE9E5}" type="sibTrans" cxnId="{4149859B-6BB1-4149-86B0-2120A68E7E4D}">
      <dgm:prSet/>
      <dgm:spPr/>
      <dgm:t>
        <a:bodyPr/>
        <a:lstStyle/>
        <a:p>
          <a:endParaRPr lang="en-US"/>
        </a:p>
      </dgm:t>
    </dgm:pt>
    <dgm:pt modelId="{4A0BDE8A-9010-46C3-A3E4-28408252ACB4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Check-Back</a:t>
          </a:r>
          <a:endParaRPr lang="en-US" dirty="0">
            <a:solidFill>
              <a:schemeClr val="accent1"/>
            </a:solidFill>
          </a:endParaRPr>
        </a:p>
      </dgm:t>
    </dgm:pt>
    <dgm:pt modelId="{14BC43A4-5F10-4599-99BB-C08B091CEE53}" type="parTrans" cxnId="{F0715CA0-98C0-4463-B1D6-6FDBA9C351CF}">
      <dgm:prSet/>
      <dgm:spPr/>
      <dgm:t>
        <a:bodyPr/>
        <a:lstStyle/>
        <a:p>
          <a:endParaRPr lang="en-US"/>
        </a:p>
      </dgm:t>
    </dgm:pt>
    <dgm:pt modelId="{43E6DE57-E6B1-4B33-B260-B9EE546C8AFF}" type="sibTrans" cxnId="{F0715CA0-98C0-4463-B1D6-6FDBA9C351CF}">
      <dgm:prSet/>
      <dgm:spPr/>
      <dgm:t>
        <a:bodyPr/>
        <a:lstStyle/>
        <a:p>
          <a:endParaRPr lang="en-US"/>
        </a:p>
      </dgm:t>
    </dgm:pt>
    <dgm:pt modelId="{3B237E75-9B8F-4A1F-9ECB-408A937E883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Identification and articulation of clear goals</a:t>
          </a:r>
          <a:endParaRPr lang="en-US" dirty="0">
            <a:solidFill>
              <a:schemeClr val="accent1"/>
            </a:solidFill>
          </a:endParaRPr>
        </a:p>
      </dgm:t>
    </dgm:pt>
    <dgm:pt modelId="{6FD9E865-3961-429C-9128-AA343210A9E4}" type="parTrans" cxnId="{2BB459C9-E530-4250-9D92-69F356B2F8A1}">
      <dgm:prSet/>
      <dgm:spPr/>
      <dgm:t>
        <a:bodyPr/>
        <a:lstStyle/>
        <a:p>
          <a:endParaRPr lang="en-US"/>
        </a:p>
      </dgm:t>
    </dgm:pt>
    <dgm:pt modelId="{209AF6FA-4CEE-4375-AC15-5CA32BB6CFFE}" type="sibTrans" cxnId="{2BB459C9-E530-4250-9D92-69F356B2F8A1}">
      <dgm:prSet/>
      <dgm:spPr/>
      <dgm:t>
        <a:bodyPr/>
        <a:lstStyle/>
        <a:p>
          <a:endParaRPr lang="en-US"/>
        </a:p>
      </dgm:t>
    </dgm:pt>
    <dgm:pt modelId="{1157F871-371F-4A72-A155-4D55CC6CAB6A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Assigning Tasks and Responsibilities</a:t>
          </a:r>
          <a:endParaRPr lang="en-US" dirty="0">
            <a:solidFill>
              <a:schemeClr val="accent1"/>
            </a:solidFill>
          </a:endParaRPr>
        </a:p>
      </dgm:t>
    </dgm:pt>
    <dgm:pt modelId="{2D9BF4A1-59A9-417C-A71D-F644A755537D}" type="parTrans" cxnId="{B7881974-87EB-4EEA-AAAD-801F1E3395F8}">
      <dgm:prSet/>
      <dgm:spPr/>
      <dgm:t>
        <a:bodyPr/>
        <a:lstStyle/>
        <a:p>
          <a:endParaRPr lang="en-US"/>
        </a:p>
      </dgm:t>
    </dgm:pt>
    <dgm:pt modelId="{B970A621-F7C4-4A82-B151-C8D532211CEA}" type="sibTrans" cxnId="{B7881974-87EB-4EEA-AAAD-801F1E3395F8}">
      <dgm:prSet/>
      <dgm:spPr/>
      <dgm:t>
        <a:bodyPr/>
        <a:lstStyle/>
        <a:p>
          <a:endParaRPr lang="en-US"/>
        </a:p>
      </dgm:t>
    </dgm:pt>
    <dgm:pt modelId="{3DA71A8D-582D-44AC-9AEB-7C002E4F8662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Team Members</a:t>
          </a:r>
          <a:endParaRPr lang="en-US" dirty="0">
            <a:solidFill>
              <a:schemeClr val="accent1"/>
            </a:solidFill>
          </a:endParaRPr>
        </a:p>
      </dgm:t>
    </dgm:pt>
    <dgm:pt modelId="{98E91312-63CA-419C-91C0-B8AF12D7A170}" type="parTrans" cxnId="{298E5C66-E9F9-4271-B568-F249B348C033}">
      <dgm:prSet/>
      <dgm:spPr/>
      <dgm:t>
        <a:bodyPr/>
        <a:lstStyle/>
        <a:p>
          <a:endParaRPr lang="en-US"/>
        </a:p>
      </dgm:t>
    </dgm:pt>
    <dgm:pt modelId="{6FE69363-BA95-44D1-97B5-D675CA41B54A}" type="sibTrans" cxnId="{298E5C66-E9F9-4271-B568-F249B348C033}">
      <dgm:prSet/>
      <dgm:spPr/>
      <dgm:t>
        <a:bodyPr/>
        <a:lstStyle/>
        <a:p>
          <a:endParaRPr lang="en-US"/>
        </a:p>
      </dgm:t>
    </dgm:pt>
    <dgm:pt modelId="{FAE4AFF6-82C5-41DB-BE80-5B28A9D834BF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Environment </a:t>
          </a:r>
          <a:endParaRPr lang="en-US" dirty="0">
            <a:solidFill>
              <a:schemeClr val="accent1"/>
            </a:solidFill>
          </a:endParaRPr>
        </a:p>
      </dgm:t>
    </dgm:pt>
    <dgm:pt modelId="{7BB7B4C7-410E-49A9-87AC-D8AE00DD2047}" type="parTrans" cxnId="{92AA1BD2-1662-40ED-AE42-AED098D34372}">
      <dgm:prSet/>
      <dgm:spPr/>
      <dgm:t>
        <a:bodyPr/>
        <a:lstStyle/>
        <a:p>
          <a:endParaRPr lang="en-US"/>
        </a:p>
      </dgm:t>
    </dgm:pt>
    <dgm:pt modelId="{06806B2A-2F8A-49F6-B095-104EE1745C3A}" type="sibTrans" cxnId="{92AA1BD2-1662-40ED-AE42-AED098D34372}">
      <dgm:prSet/>
      <dgm:spPr/>
      <dgm:t>
        <a:bodyPr/>
        <a:lstStyle/>
        <a:p>
          <a:endParaRPr lang="en-US"/>
        </a:p>
      </dgm:t>
    </dgm:pt>
    <dgm:pt modelId="{84DF0A5B-FC53-49C2-B70A-64907E843288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Progress towards the set goal</a:t>
          </a:r>
          <a:endParaRPr lang="en-US" dirty="0">
            <a:solidFill>
              <a:schemeClr val="accent1"/>
            </a:solidFill>
          </a:endParaRPr>
        </a:p>
      </dgm:t>
    </dgm:pt>
    <dgm:pt modelId="{CCDB778B-18D1-4B6A-8C02-65FE556805B3}" type="parTrans" cxnId="{1C8B3C91-833D-4F23-9F9F-094906A4C66F}">
      <dgm:prSet/>
      <dgm:spPr/>
      <dgm:t>
        <a:bodyPr/>
        <a:lstStyle/>
        <a:p>
          <a:endParaRPr lang="en-US"/>
        </a:p>
      </dgm:t>
    </dgm:pt>
    <dgm:pt modelId="{33068516-BAD9-4F3E-9CB9-40A00FE94DA7}" type="sibTrans" cxnId="{1C8B3C91-833D-4F23-9F9F-094906A4C66F}">
      <dgm:prSet/>
      <dgm:spPr/>
      <dgm:t>
        <a:bodyPr/>
        <a:lstStyle/>
        <a:p>
          <a:endParaRPr lang="en-US"/>
        </a:p>
      </dgm:t>
    </dgm:pt>
    <dgm:pt modelId="{72B049A9-0D80-4813-BD2B-96EE01460E40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Feedback </a:t>
          </a:r>
          <a:endParaRPr lang="en-US" dirty="0">
            <a:solidFill>
              <a:schemeClr val="accent1"/>
            </a:solidFill>
          </a:endParaRPr>
        </a:p>
      </dgm:t>
    </dgm:pt>
    <dgm:pt modelId="{A8C827F0-B819-4233-9F23-32FCFE16CED6}" type="parTrans" cxnId="{B2AC6800-3B56-4031-9D97-14B758CAF3AE}">
      <dgm:prSet/>
      <dgm:spPr/>
      <dgm:t>
        <a:bodyPr/>
        <a:lstStyle/>
        <a:p>
          <a:endParaRPr lang="en-US"/>
        </a:p>
      </dgm:t>
    </dgm:pt>
    <dgm:pt modelId="{DF6AA8D5-737D-43B8-AF8B-162860FE1903}" type="sibTrans" cxnId="{B2AC6800-3B56-4031-9D97-14B758CAF3AE}">
      <dgm:prSet/>
      <dgm:spPr/>
      <dgm:t>
        <a:bodyPr/>
        <a:lstStyle/>
        <a:p>
          <a:endParaRPr lang="en-US"/>
        </a:p>
      </dgm:t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8FFC327-2072-4E0F-A947-4AA9FC63A7B2}" type="presOf" srcId="{AB77ACE9-121B-4B45-99BA-C74890B3E046}" destId="{78F6D822-24B9-45D8-9E98-21D30CB11211}" srcOrd="0" destOrd="1" presId="urn:microsoft.com/office/officeart/2005/8/layout/vList5"/>
    <dgm:cxn modelId="{2A020557-1376-460E-893B-F25A0E0B0817}" type="presOf" srcId="{6FD4F89F-8030-4265-B348-6C6681E2538A}" destId="{78F6D822-24B9-45D8-9E98-21D30CB11211}" srcOrd="0" destOrd="2" presId="urn:microsoft.com/office/officeart/2005/8/layout/vList5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A44F8938-014D-43F8-8908-C5AC35FBF340}" type="presOf" srcId="{FAE4AFF6-82C5-41DB-BE80-5B28A9D834BF}" destId="{690CD5C9-155E-425D-96DB-32E5F0442499}" srcOrd="0" destOrd="2" presId="urn:microsoft.com/office/officeart/2005/8/layout/vList5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483AF57F-6C0A-41C3-8DE1-74411F7A69DF}" srcId="{A1E71F02-F051-4983-A651-3B1570D7204A}" destId="{AB77ACE9-121B-4B45-99BA-C74890B3E046}" srcOrd="1" destOrd="0" parTransId="{CF5BDC09-6861-4496-B3A4-7BF2AFB8982D}" sibTransId="{9880E08A-4983-41CB-AE3E-29403383AEAA}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C1A69BF5-21BE-42B0-AFFB-358CCF2E988F}" srcId="{A1E71F02-F051-4983-A651-3B1570D7204A}" destId="{6FD4F89F-8030-4265-B348-6C6681E2538A}" srcOrd="2" destOrd="0" parTransId="{B10FC5F6-497E-4FD3-96E9-03F5383E6B5C}" sibTransId="{AD10BB8F-1C2A-4E8E-A702-EBA2301EFECB}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F0715CA0-98C0-4463-B1D6-6FDBA9C351CF}" srcId="{415EFD51-F76A-477B-A171-FE2C8EA09B40}" destId="{4A0BDE8A-9010-46C3-A3E4-28408252ACB4}" srcOrd="2" destOrd="0" parTransId="{14BC43A4-5F10-4599-99BB-C08B091CEE53}" sibTransId="{43E6DE57-E6B1-4B33-B260-B9EE546C8AFF}"/>
    <dgm:cxn modelId="{92AA1BD2-1662-40ED-AE42-AED098D34372}" srcId="{E523C8D9-0FC8-432E-98F5-8B4C50B01B3E}" destId="{FAE4AFF6-82C5-41DB-BE80-5B28A9D834BF}" srcOrd="2" destOrd="0" parTransId="{7BB7B4C7-410E-49A9-87AC-D8AE00DD2047}" sibTransId="{06806B2A-2F8A-49F6-B095-104EE1745C3A}"/>
    <dgm:cxn modelId="{B7881974-87EB-4EEA-AAAD-801F1E3395F8}" srcId="{3C316808-3C47-4F5A-86A9-0505C8546486}" destId="{1157F871-371F-4A72-A155-4D55CC6CAB6A}" srcOrd="2" destOrd="0" parTransId="{2D9BF4A1-59A9-417C-A71D-F644A755537D}" sibTransId="{B970A621-F7C4-4A82-B151-C8D532211CEA}"/>
    <dgm:cxn modelId="{68AEAC2E-1589-4A3C-95C9-639ACF3C0DEB}" srcId="{3C316808-3C47-4F5A-86A9-0505C8546486}" destId="{C861DF48-A7C6-4F64-B81A-97B0B7FB4B19}" srcOrd="3" destOrd="0" parTransId="{BB2CA781-C8DD-429D-A261-AC2F4B3CD9A9}" sibTransId="{E11684E9-7107-4790-BC84-57F8C4856091}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B760AEDE-7A22-49BE-A466-3EEFFF8F6B7A}" type="presOf" srcId="{3DA71A8D-582D-44AC-9AEB-7C002E4F8662}" destId="{690CD5C9-155E-425D-96DB-32E5F0442499}" srcOrd="0" destOrd="1" presId="urn:microsoft.com/office/officeart/2005/8/layout/vList5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44CD70BD-202E-42D3-B644-5FE16FB1A137}" type="presOf" srcId="{C861DF48-A7C6-4F64-B81A-97B0B7FB4B19}" destId="{9AFD27FA-55E2-445A-8909-23782E0BC005}" srcOrd="0" destOrd="3" presId="urn:microsoft.com/office/officeart/2005/8/layout/vList5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2ED69E2D-6766-4487-9780-C9BEDD13842D}" type="presOf" srcId="{2CC237B6-9FD5-4E2D-8081-B8FA37CE6827}" destId="{C4992F2A-1A0E-4CDA-85CF-45EF2937B59B}" srcOrd="0" destOrd="3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2A5F63E4-70B9-4C2E-94BF-EDBF2587CC2F}" type="presOf" srcId="{76BF2E27-C528-4207-AF36-D7C701777A1F}" destId="{C4992F2A-1A0E-4CDA-85CF-45EF2937B59B}" srcOrd="0" destOrd="1" presId="urn:microsoft.com/office/officeart/2005/8/layout/vList5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99F52C87-CBEA-4383-AF31-174F9702FA62}" type="presOf" srcId="{72B049A9-0D80-4813-BD2B-96EE01460E40}" destId="{286B5499-05FF-44C0-91F7-655B26438ABC}" srcOrd="0" destOrd="1" presId="urn:microsoft.com/office/officeart/2005/8/layout/vList5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0D5692E4-52D8-424F-BCAD-23A9D45B584C}" type="presOf" srcId="{84DF0A5B-FC53-49C2-B70A-64907E843288}" destId="{690CD5C9-155E-425D-96DB-32E5F0442499}" srcOrd="0" destOrd="3" presId="urn:microsoft.com/office/officeart/2005/8/layout/vList5"/>
    <dgm:cxn modelId="{32383215-CF66-4EA0-9CC4-01D85C411049}" type="presOf" srcId="{3B237E75-9B8F-4A1F-9ECB-408A937E8839}" destId="{9AFD27FA-55E2-445A-8909-23782E0BC005}" srcOrd="0" destOrd="1" presId="urn:microsoft.com/office/officeart/2005/8/layout/vList5"/>
    <dgm:cxn modelId="{B2AC6800-3B56-4031-9D97-14B758CAF3AE}" srcId="{EC167379-140F-41E4-A212-89C876181E4D}" destId="{72B049A9-0D80-4813-BD2B-96EE01460E40}" srcOrd="1" destOrd="0" parTransId="{A8C827F0-B819-4233-9F23-32FCFE16CED6}" sibTransId="{DF6AA8D5-737D-43B8-AF8B-162860FE1903}"/>
    <dgm:cxn modelId="{FD39D51F-5E55-48C5-B71F-9198AE08CD5F}" srcId="{415EFD51-F76A-477B-A171-FE2C8EA09B40}" destId="{2CC237B6-9FD5-4E2D-8081-B8FA37CE6827}" srcOrd="3" destOrd="0" parTransId="{B6733D18-736C-4EC3-BA8A-DC7ACD614962}" sibTransId="{BA85855B-73D6-4670-84B9-E1772EA16EC8}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723486E0-3470-4761-83D0-0447D7C4D008}" type="presOf" srcId="{4A0BDE8A-9010-46C3-A3E4-28408252ACB4}" destId="{C4992F2A-1A0E-4CDA-85CF-45EF2937B59B}" srcOrd="0" destOrd="2" presId="urn:microsoft.com/office/officeart/2005/8/layout/vList5"/>
    <dgm:cxn modelId="{4149859B-6BB1-4149-86B0-2120A68E7E4D}" srcId="{415EFD51-F76A-477B-A171-FE2C8EA09B40}" destId="{76BF2E27-C528-4207-AF36-D7C701777A1F}" srcOrd="1" destOrd="0" parTransId="{88BEE876-17C2-4E02-AE9F-3013D4EACE52}" sibTransId="{4290D843-1ECD-46DF-942A-3CA81B8BE9E5}"/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5A97B16F-2F15-43F2-9AFF-F8B71B34B6D0}" type="presOf" srcId="{1157F871-371F-4A72-A155-4D55CC6CAB6A}" destId="{9AFD27FA-55E2-445A-8909-23782E0BC005}" srcOrd="0" destOrd="2" presId="urn:microsoft.com/office/officeart/2005/8/layout/vList5"/>
    <dgm:cxn modelId="{298E5C66-E9F9-4271-B568-F249B348C033}" srcId="{E523C8D9-0FC8-432E-98F5-8B4C50B01B3E}" destId="{3DA71A8D-582D-44AC-9AEB-7C002E4F8662}" srcOrd="1" destOrd="0" parTransId="{98E91312-63CA-419C-91C0-B8AF12D7A170}" sibTransId="{6FE69363-BA95-44D1-97B5-D675CA41B54A}"/>
    <dgm:cxn modelId="{2BB459C9-E530-4250-9D92-69F356B2F8A1}" srcId="{3C316808-3C47-4F5A-86A9-0505C8546486}" destId="{3B237E75-9B8F-4A1F-9ECB-408A937E8839}" srcOrd="1" destOrd="0" parTransId="{6FD9E865-3961-429C-9128-AA343210A9E4}" sibTransId="{209AF6FA-4CEE-4375-AC15-5CA32BB6CFFE}"/>
    <dgm:cxn modelId="{1C8B3C91-833D-4F23-9F9F-094906A4C66F}" srcId="{E523C8D9-0FC8-432E-98F5-8B4C50B01B3E}" destId="{84DF0A5B-FC53-49C2-B70A-64907E843288}" srcOrd="3" destOrd="0" parTransId="{CCDB778B-18D1-4B6A-8C02-65FE556805B3}" sibTransId="{33068516-BAD9-4F3E-9CB9-40A00FE94DA7}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Administration, Coordinating Team</a:t>
          </a:r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AB77ACE9-121B-4B45-99BA-C74890B3E046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Core Team and Patient</a:t>
          </a:r>
          <a:endParaRPr lang="en-US" dirty="0">
            <a:solidFill>
              <a:schemeClr val="accent1"/>
            </a:solidFill>
          </a:endParaRPr>
        </a:p>
      </dgm:t>
    </dgm:pt>
    <dgm:pt modelId="{CF5BDC09-6861-4496-B3A4-7BF2AFB8982D}" type="parTrans" cxnId="{483AF57F-6C0A-41C3-8DE1-74411F7A69DF}">
      <dgm:prSet/>
      <dgm:spPr/>
      <dgm:t>
        <a:bodyPr/>
        <a:lstStyle/>
        <a:p>
          <a:endParaRPr lang="en-US"/>
        </a:p>
      </dgm:t>
    </dgm:pt>
    <dgm:pt modelId="{9880E08A-4983-41CB-AE3E-29403383AEAA}" type="sibTrans" cxnId="{483AF57F-6C0A-41C3-8DE1-74411F7A69DF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Communicate using the SBAR structure</a:t>
          </a:r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2CC237B6-9FD5-4E2D-8081-B8FA37CE682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Use a call-off strategy</a:t>
          </a:r>
          <a:endParaRPr lang="en-US" dirty="0">
            <a:solidFill>
              <a:schemeClr val="accent1"/>
            </a:solidFill>
          </a:endParaRPr>
        </a:p>
      </dgm:t>
    </dgm:pt>
    <dgm:pt modelId="{B6733D18-736C-4EC3-BA8A-DC7ACD614962}" type="parTrans" cxnId="{FD39D51F-5E55-48C5-B71F-9198AE08CD5F}">
      <dgm:prSet/>
      <dgm:spPr/>
      <dgm:t>
        <a:bodyPr/>
        <a:lstStyle/>
        <a:p>
          <a:endParaRPr lang="en-US"/>
        </a:p>
      </dgm:t>
    </dgm:pt>
    <dgm:pt modelId="{BA85855B-73D6-4670-84B9-E1772EA16EC8}" type="sibTrans" cxnId="{FD39D51F-5E55-48C5-B71F-9198AE08CD5F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Identify and articulate clear goals</a:t>
          </a:r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C861DF48-A7C6-4F64-B81A-97B0B7FB4B1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Assign tasks and responsibilities to avoid conflict of interests</a:t>
          </a:r>
          <a:endParaRPr lang="en-US" dirty="0">
            <a:solidFill>
              <a:schemeClr val="accent1"/>
            </a:solidFill>
          </a:endParaRPr>
        </a:p>
      </dgm:t>
    </dgm:pt>
    <dgm:pt modelId="{BB2CA781-C8DD-429D-A261-AC2F4B3CD9A9}" type="parTrans" cxnId="{68AEAC2E-1589-4A3C-95C9-639ACF3C0DEB}">
      <dgm:prSet/>
      <dgm:spPr/>
      <dgm:t>
        <a:bodyPr/>
        <a:lstStyle/>
        <a:p>
          <a:endParaRPr lang="en-US"/>
        </a:p>
      </dgm:t>
    </dgm:pt>
    <dgm:pt modelId="{E11684E9-7107-4790-BC84-57F8C4856091}" type="sibTrans" cxnId="{68AEAC2E-1589-4A3C-95C9-639ACF3C0DEB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Offer task-related assistance</a:t>
          </a:r>
          <a:endParaRPr lang="en-US" dirty="0">
            <a:solidFill>
              <a:schemeClr val="accent1"/>
            </a:solidFill>
          </a:endParaRP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Monitor the environment and patient’s status</a:t>
          </a:r>
          <a:endParaRPr lang="en-US" dirty="0">
            <a:solidFill>
              <a:schemeClr val="accent1"/>
            </a:solidFill>
          </a:endParaRPr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34AAC6B4-6655-4E7A-9AF8-7C2E35F24C10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Monitor team members and the progress towards goals set</a:t>
          </a:r>
          <a:endParaRPr lang="en-US" dirty="0">
            <a:solidFill>
              <a:schemeClr val="accent1"/>
            </a:solidFill>
          </a:endParaRPr>
        </a:p>
      </dgm:t>
    </dgm:pt>
    <dgm:pt modelId="{8169FBE3-DCB8-4162-A8A4-610666652C41}" type="parTrans" cxnId="{A642E60B-1DA5-468D-9833-D1AA84CE6933}">
      <dgm:prSet/>
      <dgm:spPr/>
    </dgm:pt>
    <dgm:pt modelId="{7A80FA53-4811-43CE-A225-1DE0FA5ACB01}" type="sibTrans" cxnId="{A642E60B-1DA5-468D-9833-D1AA84CE6933}">
      <dgm:prSet/>
      <dgm:spPr/>
    </dgm:pt>
    <dgm:pt modelId="{08135571-A9F8-46D5-815A-657BF940B57F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Advocate for patient’s safety</a:t>
          </a:r>
          <a:endParaRPr lang="en-US" dirty="0">
            <a:solidFill>
              <a:schemeClr val="accent1"/>
            </a:solidFill>
          </a:endParaRPr>
        </a:p>
      </dgm:t>
    </dgm:pt>
    <dgm:pt modelId="{99489D7E-580C-44EF-843B-79F015F7078E}" type="parTrans" cxnId="{9BDBBFD0-E79A-43A3-82C9-A4AFCF403DA6}">
      <dgm:prSet/>
      <dgm:spPr/>
    </dgm:pt>
    <dgm:pt modelId="{23957FBF-FCEF-4AEB-8210-33DA42B1A63F}" type="sibTrans" cxnId="{9BDBBFD0-E79A-43A3-82C9-A4AFCF403DA6}">
      <dgm:prSet/>
      <dgm:spPr/>
    </dgm:pt>
    <dgm:pt modelId="{56B8BC0A-504D-4320-A88C-4867130CC991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Give timely and constructive feedback</a:t>
          </a:r>
          <a:endParaRPr lang="en-US" dirty="0">
            <a:solidFill>
              <a:schemeClr val="accent1"/>
            </a:solidFill>
          </a:endParaRPr>
        </a:p>
      </dgm:t>
    </dgm:pt>
    <dgm:pt modelId="{9C3C779A-1E40-486B-9531-CF629B879FA7}" type="parTrans" cxnId="{BC6FD96C-90EC-4F3E-8391-260BCA009633}">
      <dgm:prSet/>
      <dgm:spPr/>
    </dgm:pt>
    <dgm:pt modelId="{6379ECB7-7C62-4BB2-B428-B47731DE0C88}" type="sibTrans" cxnId="{BC6FD96C-90EC-4F3E-8391-260BCA009633}">
      <dgm:prSet/>
      <dgm:spPr/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68AEAC2E-1589-4A3C-95C9-639ACF3C0DEB}" srcId="{3C316808-3C47-4F5A-86A9-0505C8546486}" destId="{C861DF48-A7C6-4F64-B81A-97B0B7FB4B19}" srcOrd="1" destOrd="0" parTransId="{BB2CA781-C8DD-429D-A261-AC2F4B3CD9A9}" sibTransId="{E11684E9-7107-4790-BC84-57F8C4856091}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BC6FD96C-90EC-4F3E-8391-260BCA009633}" srcId="{EC167379-140F-41E4-A212-89C876181E4D}" destId="{56B8BC0A-504D-4320-A88C-4867130CC991}" srcOrd="2" destOrd="0" parTransId="{9C3C779A-1E40-486B-9531-CF629B879FA7}" sibTransId="{6379ECB7-7C62-4BB2-B428-B47731DE0C88}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58FFC327-2072-4E0F-A947-4AA9FC63A7B2}" type="presOf" srcId="{AB77ACE9-121B-4B45-99BA-C74890B3E046}" destId="{78F6D822-24B9-45D8-9E98-21D30CB11211}" srcOrd="0" destOrd="1" presId="urn:microsoft.com/office/officeart/2005/8/layout/vList5"/>
    <dgm:cxn modelId="{483AF57F-6C0A-41C3-8DE1-74411F7A69DF}" srcId="{A1E71F02-F051-4983-A651-3B1570D7204A}" destId="{AB77ACE9-121B-4B45-99BA-C74890B3E046}" srcOrd="1" destOrd="0" parTransId="{CF5BDC09-6861-4496-B3A4-7BF2AFB8982D}" sibTransId="{9880E08A-4983-41CB-AE3E-29403383AEAA}"/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9BDBBFD0-E79A-43A3-82C9-A4AFCF403DA6}" srcId="{EC167379-140F-41E4-A212-89C876181E4D}" destId="{08135571-A9F8-46D5-815A-657BF940B57F}" srcOrd="1" destOrd="0" parTransId="{99489D7E-580C-44EF-843B-79F015F7078E}" sibTransId="{23957FBF-FCEF-4AEB-8210-33DA42B1A63F}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FD39D51F-5E55-48C5-B71F-9198AE08CD5F}" srcId="{415EFD51-F76A-477B-A171-FE2C8EA09B40}" destId="{2CC237B6-9FD5-4E2D-8081-B8FA37CE6827}" srcOrd="1" destOrd="0" parTransId="{B6733D18-736C-4EC3-BA8A-DC7ACD614962}" sibTransId="{BA85855B-73D6-4670-84B9-E1772EA16EC8}"/>
    <dgm:cxn modelId="{240E8927-EA3F-462C-B173-8A27BE9F8FCA}" type="presOf" srcId="{34AAC6B4-6655-4E7A-9AF8-7C2E35F24C10}" destId="{690CD5C9-155E-425D-96DB-32E5F0442499}" srcOrd="0" destOrd="1" presId="urn:microsoft.com/office/officeart/2005/8/layout/vList5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B6C21D12-5D2D-4ECF-8C0E-C7A87AEA8E63}" type="presOf" srcId="{08135571-A9F8-46D5-815A-657BF940B57F}" destId="{286B5499-05FF-44C0-91F7-655B26438ABC}" srcOrd="0" destOrd="1" presId="urn:microsoft.com/office/officeart/2005/8/layout/vList5"/>
    <dgm:cxn modelId="{44CD70BD-202E-42D3-B644-5FE16FB1A137}" type="presOf" srcId="{C861DF48-A7C6-4F64-B81A-97B0B7FB4B19}" destId="{9AFD27FA-55E2-445A-8909-23782E0BC005}" srcOrd="0" destOrd="1" presId="urn:microsoft.com/office/officeart/2005/8/layout/vList5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A642E60B-1DA5-468D-9833-D1AA84CE6933}" srcId="{E523C8D9-0FC8-432E-98F5-8B4C50B01B3E}" destId="{34AAC6B4-6655-4E7A-9AF8-7C2E35F24C10}" srcOrd="1" destOrd="0" parTransId="{8169FBE3-DCB8-4162-A8A4-610666652C41}" sibTransId="{7A80FA53-4811-43CE-A225-1DE0FA5ACB01}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2ED69E2D-6766-4487-9780-C9BEDD13842D}" type="presOf" srcId="{2CC237B6-9FD5-4E2D-8081-B8FA37CE6827}" destId="{C4992F2A-1A0E-4CDA-85CF-45EF2937B59B}" srcOrd="0" destOrd="1" presId="urn:microsoft.com/office/officeart/2005/8/layout/vList5"/>
    <dgm:cxn modelId="{93503374-4DCD-4EC6-92EE-08788B940680}" type="presOf" srcId="{56B8BC0A-504D-4320-A88C-4867130CC991}" destId="{286B5499-05FF-44C0-91F7-655B26438ABC}" srcOrd="0" destOrd="2" presId="urn:microsoft.com/office/officeart/2005/8/layout/vList5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Administration and Coordination team to work on the disparities issue</a:t>
          </a:r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Use hand-off strategy</a:t>
          </a:r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Encourage team work</a:t>
          </a:r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Check status of the patients</a:t>
          </a:r>
          <a:endParaRPr lang="en-US" dirty="0">
            <a:solidFill>
              <a:schemeClr val="accent1"/>
            </a:solidFill>
          </a:endParaRPr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Team members protecting one another</a:t>
          </a:r>
          <a:endParaRPr lang="en-US" dirty="0">
            <a:solidFill>
              <a:schemeClr val="accent1"/>
            </a:solidFill>
          </a:endParaRP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9D3025D6-6FC7-47F5-AB39-0C5E012B6A3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Give timely and constructive feedback</a:t>
          </a:r>
          <a:endParaRPr lang="en-US" dirty="0">
            <a:solidFill>
              <a:schemeClr val="accent1"/>
            </a:solidFill>
          </a:endParaRPr>
        </a:p>
      </dgm:t>
    </dgm:pt>
    <dgm:pt modelId="{C6D56235-880B-485D-9948-7D07CF2000C2}" type="parTrans" cxnId="{C64CD613-23DB-429E-B82B-CC9CD884C966}">
      <dgm:prSet/>
      <dgm:spPr/>
      <dgm:t>
        <a:bodyPr/>
        <a:lstStyle/>
        <a:p>
          <a:endParaRPr lang="en-US"/>
        </a:p>
      </dgm:t>
    </dgm:pt>
    <dgm:pt modelId="{54BA9DE9-7019-4EF6-AEDC-E8E10FC3F958}" type="sibTrans" cxnId="{C64CD613-23DB-429E-B82B-CC9CD884C966}">
      <dgm:prSet/>
      <dgm:spPr/>
      <dgm:t>
        <a:bodyPr/>
        <a:lstStyle/>
        <a:p>
          <a:endParaRPr lang="en-US"/>
        </a:p>
      </dgm:t>
    </dgm:pt>
    <dgm:pt modelId="{C421B555-FFF4-4F78-831E-E87E0DF03A1F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Support team and Patients</a:t>
          </a:r>
          <a:endParaRPr lang="en-US" dirty="0">
            <a:solidFill>
              <a:schemeClr val="accent1"/>
            </a:solidFill>
          </a:endParaRPr>
        </a:p>
      </dgm:t>
    </dgm:pt>
    <dgm:pt modelId="{F8770670-0AE6-484C-A65E-66B019BFAF74}" type="parTrans" cxnId="{555FFBEC-571A-401E-B8BA-691FA381B8CF}">
      <dgm:prSet/>
      <dgm:spPr/>
    </dgm:pt>
    <dgm:pt modelId="{A4364037-2718-4F17-9E56-AC589E030DDA}" type="sibTrans" cxnId="{555FFBEC-571A-401E-B8BA-691FA381B8CF}">
      <dgm:prSet/>
      <dgm:spPr/>
    </dgm:pt>
    <dgm:pt modelId="{3C0B7CD6-052E-43D8-BACB-C0B2F282F83C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Use of call-out strategy</a:t>
          </a:r>
          <a:endParaRPr lang="en-US" dirty="0">
            <a:solidFill>
              <a:schemeClr val="accent1"/>
            </a:solidFill>
          </a:endParaRPr>
        </a:p>
      </dgm:t>
    </dgm:pt>
    <dgm:pt modelId="{616D87A6-BBED-4451-88A5-BEA69AD59676}" type="parTrans" cxnId="{054913C4-850B-46E1-AB4B-4A71A41B49C4}">
      <dgm:prSet/>
      <dgm:spPr/>
    </dgm:pt>
    <dgm:pt modelId="{B899B543-129A-4B5F-BC73-DC5807ADF969}" type="sibTrans" cxnId="{054913C4-850B-46E1-AB4B-4A71A41B49C4}">
      <dgm:prSet/>
      <dgm:spPr/>
    </dgm:pt>
    <dgm:pt modelId="{B8648D40-984D-4766-92A1-19509C99196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Review team members’ performance</a:t>
          </a:r>
          <a:endParaRPr lang="en-US" dirty="0">
            <a:solidFill>
              <a:schemeClr val="accent1"/>
            </a:solidFill>
          </a:endParaRPr>
        </a:p>
      </dgm:t>
    </dgm:pt>
    <dgm:pt modelId="{6F41FB57-982E-438F-9CB5-9DB16CDBD483}" type="parTrans" cxnId="{AABACA6B-39DE-4A5C-8B6C-BDA3F78DE419}">
      <dgm:prSet/>
      <dgm:spPr/>
    </dgm:pt>
    <dgm:pt modelId="{B1D66FEA-CF28-4642-AFE8-1F60C66ABDC2}" type="sibTrans" cxnId="{AABACA6B-39DE-4A5C-8B6C-BDA3F78DE419}">
      <dgm:prSet/>
      <dgm:spPr/>
    </dgm:pt>
    <dgm:pt modelId="{A5B92E2F-1B91-473D-A866-4871FDC4481E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Model effective teamwork</a:t>
          </a:r>
          <a:endParaRPr lang="en-US" dirty="0">
            <a:solidFill>
              <a:schemeClr val="accent1"/>
            </a:solidFill>
          </a:endParaRPr>
        </a:p>
      </dgm:t>
    </dgm:pt>
    <dgm:pt modelId="{FBFFA497-6622-4FC4-ADEE-1989A74CBF82}" type="parTrans" cxnId="{9F6573B8-75CD-4CBC-9E20-0FDB3853DC06}">
      <dgm:prSet/>
      <dgm:spPr/>
    </dgm:pt>
    <dgm:pt modelId="{A2EF8CB7-27BD-41E3-B2B1-7259424CE3CB}" type="sibTrans" cxnId="{9F6573B8-75CD-4CBC-9E20-0FDB3853DC06}">
      <dgm:prSet/>
      <dgm:spPr/>
    </dgm:pt>
    <dgm:pt modelId="{7E010935-95C1-4802-A8ED-F88D41599F7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Monitor the environment</a:t>
          </a:r>
          <a:endParaRPr lang="en-US" dirty="0">
            <a:solidFill>
              <a:schemeClr val="accent1"/>
            </a:solidFill>
          </a:endParaRPr>
        </a:p>
      </dgm:t>
    </dgm:pt>
    <dgm:pt modelId="{3B7CB33E-8B30-49BA-8E3B-6B7D88124E22}" type="parTrans" cxnId="{1D97F044-DC09-4533-9251-D75C68EC91CE}">
      <dgm:prSet/>
      <dgm:spPr/>
    </dgm:pt>
    <dgm:pt modelId="{AA9535A1-37B5-4AE5-AD84-EC5E23057C15}" type="sibTrans" cxnId="{1D97F044-DC09-4533-9251-D75C68EC91CE}">
      <dgm:prSet/>
      <dgm:spPr/>
    </dgm:pt>
    <dgm:pt modelId="{09E04C02-ABD2-440B-89C6-466A8C5D7F8B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Offer support in the context of patient’s safety</a:t>
          </a:r>
          <a:endParaRPr lang="en-US" dirty="0">
            <a:solidFill>
              <a:schemeClr val="accent1"/>
            </a:solidFill>
          </a:endParaRPr>
        </a:p>
      </dgm:t>
    </dgm:pt>
    <dgm:pt modelId="{D7E57C09-7FEB-48E9-BBED-DBBAB74956BB}" type="parTrans" cxnId="{50BE8772-C687-43A6-B1E8-508CB4A8F2F4}">
      <dgm:prSet/>
      <dgm:spPr/>
    </dgm:pt>
    <dgm:pt modelId="{1BADF260-B574-4FA6-8B15-ABD796D7B00D}" type="sibTrans" cxnId="{50BE8772-C687-43A6-B1E8-508CB4A8F2F4}">
      <dgm:prSet/>
      <dgm:spPr/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59585A07-D031-40CF-AD0B-FC14262B86A8}" type="presOf" srcId="{7E010935-95C1-4802-A8ED-F88D41599F75}" destId="{690CD5C9-155E-425D-96DB-32E5F0442499}" srcOrd="0" destOrd="1" presId="urn:microsoft.com/office/officeart/2005/8/layout/vList5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E517E25B-E4CD-446F-AB9B-A48580118E1E}" type="presOf" srcId="{3C0B7CD6-052E-43D8-BACB-C0B2F282F83C}" destId="{C4992F2A-1A0E-4CDA-85CF-45EF2937B59B}" srcOrd="0" destOrd="1" presId="urn:microsoft.com/office/officeart/2005/8/layout/vList5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D5C25721-2A38-4E19-84E2-10E4E0E97F72}" type="presOf" srcId="{B8648D40-984D-4766-92A1-19509C991967}" destId="{9AFD27FA-55E2-445A-8909-23782E0BC005}" srcOrd="0" destOrd="1" presId="urn:microsoft.com/office/officeart/2005/8/layout/vList5"/>
    <dgm:cxn modelId="{1D97F044-DC09-4533-9251-D75C68EC91CE}" srcId="{E523C8D9-0FC8-432E-98F5-8B4C50B01B3E}" destId="{7E010935-95C1-4802-A8ED-F88D41599F75}" srcOrd="1" destOrd="0" parTransId="{3B7CB33E-8B30-49BA-8E3B-6B7D88124E22}" sibTransId="{AA9535A1-37B5-4AE5-AD84-EC5E23057C15}"/>
    <dgm:cxn modelId="{4A1FFC8E-FEB7-42A1-8192-5D44370F6358}" type="presOf" srcId="{9D3025D6-6FC7-47F5-AB39-0C5E012B6A35}" destId="{286B5499-05FF-44C0-91F7-655B26438ABC}" srcOrd="0" destOrd="2" presId="urn:microsoft.com/office/officeart/2005/8/layout/vList5"/>
    <dgm:cxn modelId="{9F6573B8-75CD-4CBC-9E20-0FDB3853DC06}" srcId="{3C316808-3C47-4F5A-86A9-0505C8546486}" destId="{A5B92E2F-1B91-473D-A866-4871FDC4481E}" srcOrd="2" destOrd="0" parTransId="{FBFFA497-6622-4FC4-ADEE-1989A74CBF82}" sibTransId="{A2EF8CB7-27BD-41E3-B2B1-7259424CE3CB}"/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054913C4-850B-46E1-AB4B-4A71A41B49C4}" srcId="{415EFD51-F76A-477B-A171-FE2C8EA09B40}" destId="{3C0B7CD6-052E-43D8-BACB-C0B2F282F83C}" srcOrd="1" destOrd="0" parTransId="{616D87A6-BBED-4451-88A5-BEA69AD59676}" sibTransId="{B899B543-129A-4B5F-BC73-DC5807ADF969}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DEED9732-3D37-4442-A7EB-A0F8A6FA845C}" type="presOf" srcId="{A5B92E2F-1B91-473D-A866-4871FDC4481E}" destId="{9AFD27FA-55E2-445A-8909-23782E0BC005}" srcOrd="0" destOrd="2" presId="urn:microsoft.com/office/officeart/2005/8/layout/vList5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AABACA6B-39DE-4A5C-8B6C-BDA3F78DE419}" srcId="{3C316808-3C47-4F5A-86A9-0505C8546486}" destId="{B8648D40-984D-4766-92A1-19509C991967}" srcOrd="1" destOrd="0" parTransId="{6F41FB57-982E-438F-9CB5-9DB16CDBD483}" sibTransId="{B1D66FEA-CF28-4642-AFE8-1F60C66ABDC2}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87441B98-0407-4754-B06D-4F80AEEB0EEB}" type="presOf" srcId="{C421B555-FFF4-4F78-831E-E87E0DF03A1F}" destId="{78F6D822-24B9-45D8-9E98-21D30CB11211}" srcOrd="0" destOrd="1" presId="urn:microsoft.com/office/officeart/2005/8/layout/vList5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50BE8772-C687-43A6-B1E8-508CB4A8F2F4}" srcId="{EC167379-140F-41E4-A212-89C876181E4D}" destId="{09E04C02-ABD2-440B-89C6-466A8C5D7F8B}" srcOrd="1" destOrd="0" parTransId="{D7E57C09-7FEB-48E9-BBED-DBBAB74956BB}" sibTransId="{1BADF260-B574-4FA6-8B15-ABD796D7B00D}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555FFBEC-571A-401E-B8BA-691FA381B8CF}" srcId="{A1E71F02-F051-4983-A651-3B1570D7204A}" destId="{C421B555-FFF4-4F78-831E-E87E0DF03A1F}" srcOrd="1" destOrd="0" parTransId="{F8770670-0AE6-484C-A65E-66B019BFAF74}" sibTransId="{A4364037-2718-4F17-9E56-AC589E030DDA}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C64CD613-23DB-429E-B82B-CC9CD884C966}" srcId="{EC167379-140F-41E4-A212-89C876181E4D}" destId="{9D3025D6-6FC7-47F5-AB39-0C5E012B6A35}" srcOrd="2" destOrd="0" parTransId="{C6D56235-880B-485D-9948-7D07CF2000C2}" sibTransId="{54BA9DE9-7019-4EF6-AEDC-E8E10FC3F958}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805A3371-48CF-4372-8C4C-3763C9C74C56}" type="presOf" srcId="{09E04C02-ABD2-440B-89C6-466A8C5D7F8B}" destId="{286B5499-05FF-44C0-91F7-655B26438ABC}" srcOrd="0" destOrd="1" presId="urn:microsoft.com/office/officeart/2005/8/layout/vList5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254883" y="-2719362"/>
          <a:ext cx="570893" cy="61556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30480" bIns="15240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Administration 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Coordinating Team, Ancillary and Support team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Core Team and Patient</a:t>
          </a:r>
          <a:endParaRPr lang="en-US" sz="800" kern="1200" dirty="0">
            <a:solidFill>
              <a:schemeClr val="accent1"/>
            </a:solidFill>
          </a:endParaRPr>
        </a:p>
      </dsp:txBody>
      <dsp:txXfrm rot="-5400000">
        <a:off x="3462528" y="100862"/>
        <a:ext cx="6127736" cy="515155"/>
      </dsp:txXfrm>
    </dsp:sp>
    <dsp:sp modelId="{BEE71CC6-5F96-4963-9D44-C0E2B2F4C828}">
      <dsp:nvSpPr>
        <dsp:cNvPr id="0" name=""/>
        <dsp:cNvSpPr/>
      </dsp:nvSpPr>
      <dsp:spPr>
        <a:xfrm>
          <a:off x="0" y="1632"/>
          <a:ext cx="3462527" cy="7136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1. Team Structure</a:t>
          </a:r>
        </a:p>
      </dsp:txBody>
      <dsp:txXfrm>
        <a:off x="34836" y="36468"/>
        <a:ext cx="3392855" cy="643944"/>
      </dsp:txXfrm>
    </dsp:sp>
    <dsp:sp modelId="{C4992F2A-1A0E-4CDA-85CF-45EF2937B59B}">
      <dsp:nvSpPr>
        <dsp:cNvPr id="0" name=""/>
        <dsp:cNvSpPr/>
      </dsp:nvSpPr>
      <dsp:spPr>
        <a:xfrm rot="5400000">
          <a:off x="6254883" y="-1970064"/>
          <a:ext cx="570893" cy="615560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30480" bIns="15240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Communication using SBAR – Situation, Background, Assessment, Recommendation and Request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Call-Out Strategy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Check-Back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Hand-off strategy</a:t>
          </a:r>
          <a:endParaRPr lang="en-US" sz="800" kern="1200" dirty="0">
            <a:solidFill>
              <a:schemeClr val="accent1"/>
            </a:solidFill>
          </a:endParaRPr>
        </a:p>
      </dsp:txBody>
      <dsp:txXfrm rot="-5400000">
        <a:off x="3462528" y="850160"/>
        <a:ext cx="6127736" cy="515155"/>
      </dsp:txXfrm>
    </dsp:sp>
    <dsp:sp modelId="{66C5E9B2-E51D-4B96-8F2C-ABBEA6018D11}">
      <dsp:nvSpPr>
        <dsp:cNvPr id="0" name=""/>
        <dsp:cNvSpPr/>
      </dsp:nvSpPr>
      <dsp:spPr>
        <a:xfrm>
          <a:off x="0" y="750929"/>
          <a:ext cx="3462527" cy="7136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2. Communication</a:t>
          </a:r>
        </a:p>
      </dsp:txBody>
      <dsp:txXfrm>
        <a:off x="34836" y="785765"/>
        <a:ext cx="3392855" cy="643944"/>
      </dsp:txXfrm>
    </dsp:sp>
    <dsp:sp modelId="{9AFD27FA-55E2-445A-8909-23782E0BC005}">
      <dsp:nvSpPr>
        <dsp:cNvPr id="0" name=""/>
        <dsp:cNvSpPr/>
      </dsp:nvSpPr>
      <dsp:spPr>
        <a:xfrm rot="5400000">
          <a:off x="6254883" y="-1220767"/>
          <a:ext cx="570893" cy="615560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30480" bIns="15240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Team Organization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Identification and articulation of clear goals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Assigning Tasks and Responsibilities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Encourage Team work</a:t>
          </a:r>
          <a:endParaRPr lang="en-US" sz="800" kern="1200" dirty="0">
            <a:solidFill>
              <a:schemeClr val="accent1"/>
            </a:solidFill>
          </a:endParaRPr>
        </a:p>
      </dsp:txBody>
      <dsp:txXfrm rot="-5400000">
        <a:off x="3462528" y="1599457"/>
        <a:ext cx="6127736" cy="515155"/>
      </dsp:txXfrm>
    </dsp:sp>
    <dsp:sp modelId="{F42EA29C-4101-45D8-AEF3-4B3C08A3FAAC}">
      <dsp:nvSpPr>
        <dsp:cNvPr id="0" name=""/>
        <dsp:cNvSpPr/>
      </dsp:nvSpPr>
      <dsp:spPr>
        <a:xfrm>
          <a:off x="0" y="1500227"/>
          <a:ext cx="3462527" cy="71361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3. Leadership</a:t>
          </a:r>
        </a:p>
      </dsp:txBody>
      <dsp:txXfrm>
        <a:off x="34836" y="1535063"/>
        <a:ext cx="3392855" cy="643944"/>
      </dsp:txXfrm>
    </dsp:sp>
    <dsp:sp modelId="{690CD5C9-155E-425D-96DB-32E5F0442499}">
      <dsp:nvSpPr>
        <dsp:cNvPr id="0" name=""/>
        <dsp:cNvSpPr/>
      </dsp:nvSpPr>
      <dsp:spPr>
        <a:xfrm rot="5400000">
          <a:off x="6254883" y="-471469"/>
          <a:ext cx="570893" cy="615560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30480" bIns="15240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Patient’s status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Team Members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Environment 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Progress towards the set goal</a:t>
          </a:r>
          <a:endParaRPr lang="en-US" sz="800" kern="1200" dirty="0">
            <a:solidFill>
              <a:schemeClr val="accent1"/>
            </a:solidFill>
          </a:endParaRPr>
        </a:p>
      </dsp:txBody>
      <dsp:txXfrm rot="-5400000">
        <a:off x="3462528" y="2348755"/>
        <a:ext cx="6127736" cy="515155"/>
      </dsp:txXfrm>
    </dsp:sp>
    <dsp:sp modelId="{8722E5ED-A2A8-491F-9BD1-A8EA6C4B4694}">
      <dsp:nvSpPr>
        <dsp:cNvPr id="0" name=""/>
        <dsp:cNvSpPr/>
      </dsp:nvSpPr>
      <dsp:spPr>
        <a:xfrm>
          <a:off x="0" y="2249524"/>
          <a:ext cx="3462527" cy="7136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4. Situation Monitoring</a:t>
          </a:r>
        </a:p>
      </dsp:txBody>
      <dsp:txXfrm>
        <a:off x="34836" y="2284360"/>
        <a:ext cx="3392855" cy="643944"/>
      </dsp:txXfrm>
    </dsp:sp>
    <dsp:sp modelId="{286B5499-05FF-44C0-91F7-655B26438ABC}">
      <dsp:nvSpPr>
        <dsp:cNvPr id="0" name=""/>
        <dsp:cNvSpPr/>
      </dsp:nvSpPr>
      <dsp:spPr>
        <a:xfrm rot="5400000">
          <a:off x="6254883" y="277827"/>
          <a:ext cx="570893" cy="6155605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30480" bIns="15240" numCol="1" spcCol="1270" anchor="ctr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Task-related Assistance </a:t>
          </a:r>
          <a:endParaRPr lang="en-US" sz="800" kern="1200" dirty="0">
            <a:solidFill>
              <a:schemeClr val="accent1"/>
            </a:solidFill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800" kern="1200" dirty="0" smtClean="0">
              <a:solidFill>
                <a:schemeClr val="accent1"/>
              </a:solidFill>
            </a:rPr>
            <a:t>Feedback </a:t>
          </a:r>
          <a:endParaRPr lang="en-US" sz="800" kern="1200" dirty="0">
            <a:solidFill>
              <a:schemeClr val="accent1"/>
            </a:solidFill>
          </a:endParaRPr>
        </a:p>
      </dsp:txBody>
      <dsp:txXfrm rot="-5400000">
        <a:off x="3462528" y="3098052"/>
        <a:ext cx="6127736" cy="515155"/>
      </dsp:txXfrm>
    </dsp:sp>
    <dsp:sp modelId="{6F353047-4C7F-4EC3-BD46-024E0231A106}">
      <dsp:nvSpPr>
        <dsp:cNvPr id="0" name=""/>
        <dsp:cNvSpPr/>
      </dsp:nvSpPr>
      <dsp:spPr>
        <a:xfrm>
          <a:off x="0" y="2998822"/>
          <a:ext cx="3462527" cy="7136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5. Mutual Support</a:t>
          </a:r>
        </a:p>
      </dsp:txBody>
      <dsp:txXfrm>
        <a:off x="34836" y="3033658"/>
        <a:ext cx="3392855" cy="6439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254883" y="-2719362"/>
          <a:ext cx="570893" cy="61556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Administration, Coordinating Team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Core Team and Patient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100862"/>
        <a:ext cx="6127736" cy="515155"/>
      </dsp:txXfrm>
    </dsp:sp>
    <dsp:sp modelId="{BEE71CC6-5F96-4963-9D44-C0E2B2F4C828}">
      <dsp:nvSpPr>
        <dsp:cNvPr id="0" name=""/>
        <dsp:cNvSpPr/>
      </dsp:nvSpPr>
      <dsp:spPr>
        <a:xfrm>
          <a:off x="0" y="1632"/>
          <a:ext cx="3462527" cy="7136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1. Team Structure</a:t>
          </a:r>
        </a:p>
      </dsp:txBody>
      <dsp:txXfrm>
        <a:off x="34836" y="36468"/>
        <a:ext cx="3392855" cy="643944"/>
      </dsp:txXfrm>
    </dsp:sp>
    <dsp:sp modelId="{C4992F2A-1A0E-4CDA-85CF-45EF2937B59B}">
      <dsp:nvSpPr>
        <dsp:cNvPr id="0" name=""/>
        <dsp:cNvSpPr/>
      </dsp:nvSpPr>
      <dsp:spPr>
        <a:xfrm rot="5400000">
          <a:off x="6254883" y="-1970064"/>
          <a:ext cx="570893" cy="615560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Communicate using the SBAR structure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Use a call-off strategy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850160"/>
        <a:ext cx="6127736" cy="515155"/>
      </dsp:txXfrm>
    </dsp:sp>
    <dsp:sp modelId="{66C5E9B2-E51D-4B96-8F2C-ABBEA6018D11}">
      <dsp:nvSpPr>
        <dsp:cNvPr id="0" name=""/>
        <dsp:cNvSpPr/>
      </dsp:nvSpPr>
      <dsp:spPr>
        <a:xfrm>
          <a:off x="0" y="750929"/>
          <a:ext cx="3462527" cy="7136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2. Communication</a:t>
          </a:r>
        </a:p>
      </dsp:txBody>
      <dsp:txXfrm>
        <a:off x="34836" y="785765"/>
        <a:ext cx="3392855" cy="643944"/>
      </dsp:txXfrm>
    </dsp:sp>
    <dsp:sp modelId="{9AFD27FA-55E2-445A-8909-23782E0BC005}">
      <dsp:nvSpPr>
        <dsp:cNvPr id="0" name=""/>
        <dsp:cNvSpPr/>
      </dsp:nvSpPr>
      <dsp:spPr>
        <a:xfrm rot="5400000">
          <a:off x="6254883" y="-1220767"/>
          <a:ext cx="570893" cy="615560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Identify and articulate clear goals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Assign tasks and responsibilities to avoid conflict of interests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1599457"/>
        <a:ext cx="6127736" cy="515155"/>
      </dsp:txXfrm>
    </dsp:sp>
    <dsp:sp modelId="{F42EA29C-4101-45D8-AEF3-4B3C08A3FAAC}">
      <dsp:nvSpPr>
        <dsp:cNvPr id="0" name=""/>
        <dsp:cNvSpPr/>
      </dsp:nvSpPr>
      <dsp:spPr>
        <a:xfrm>
          <a:off x="0" y="1500227"/>
          <a:ext cx="3462527" cy="71361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3. Leadership</a:t>
          </a:r>
        </a:p>
      </dsp:txBody>
      <dsp:txXfrm>
        <a:off x="34836" y="1535063"/>
        <a:ext cx="3392855" cy="643944"/>
      </dsp:txXfrm>
    </dsp:sp>
    <dsp:sp modelId="{690CD5C9-155E-425D-96DB-32E5F0442499}">
      <dsp:nvSpPr>
        <dsp:cNvPr id="0" name=""/>
        <dsp:cNvSpPr/>
      </dsp:nvSpPr>
      <dsp:spPr>
        <a:xfrm rot="5400000">
          <a:off x="6254883" y="-471469"/>
          <a:ext cx="570893" cy="615560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Monitor the environment and patient’s status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Monitor team members and the progress towards goals set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2348755"/>
        <a:ext cx="6127736" cy="515155"/>
      </dsp:txXfrm>
    </dsp:sp>
    <dsp:sp modelId="{8722E5ED-A2A8-491F-9BD1-A8EA6C4B4694}">
      <dsp:nvSpPr>
        <dsp:cNvPr id="0" name=""/>
        <dsp:cNvSpPr/>
      </dsp:nvSpPr>
      <dsp:spPr>
        <a:xfrm>
          <a:off x="0" y="2249524"/>
          <a:ext cx="3462527" cy="7136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4. Situation Monitoring</a:t>
          </a:r>
        </a:p>
      </dsp:txBody>
      <dsp:txXfrm>
        <a:off x="34836" y="2284360"/>
        <a:ext cx="3392855" cy="643944"/>
      </dsp:txXfrm>
    </dsp:sp>
    <dsp:sp modelId="{286B5499-05FF-44C0-91F7-655B26438ABC}">
      <dsp:nvSpPr>
        <dsp:cNvPr id="0" name=""/>
        <dsp:cNvSpPr/>
      </dsp:nvSpPr>
      <dsp:spPr>
        <a:xfrm rot="5400000">
          <a:off x="6254883" y="277827"/>
          <a:ext cx="570893" cy="6155605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Offer task-related assistance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Advocate for patient’s safety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Give timely and constructive feedback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3098052"/>
        <a:ext cx="6127736" cy="515155"/>
      </dsp:txXfrm>
    </dsp:sp>
    <dsp:sp modelId="{6F353047-4C7F-4EC3-BD46-024E0231A106}">
      <dsp:nvSpPr>
        <dsp:cNvPr id="0" name=""/>
        <dsp:cNvSpPr/>
      </dsp:nvSpPr>
      <dsp:spPr>
        <a:xfrm>
          <a:off x="0" y="2998822"/>
          <a:ext cx="3462527" cy="7136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5. Mutual Support</a:t>
          </a:r>
        </a:p>
      </dsp:txBody>
      <dsp:txXfrm>
        <a:off x="34836" y="3033658"/>
        <a:ext cx="3392855" cy="6439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254883" y="-2719362"/>
          <a:ext cx="570893" cy="61556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Administration and Coordination team to work on the disparities issue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Support team and Patients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100862"/>
        <a:ext cx="6127736" cy="515155"/>
      </dsp:txXfrm>
    </dsp:sp>
    <dsp:sp modelId="{BEE71CC6-5F96-4963-9D44-C0E2B2F4C828}">
      <dsp:nvSpPr>
        <dsp:cNvPr id="0" name=""/>
        <dsp:cNvSpPr/>
      </dsp:nvSpPr>
      <dsp:spPr>
        <a:xfrm>
          <a:off x="0" y="1632"/>
          <a:ext cx="3462527" cy="7136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1. Team Structure</a:t>
          </a:r>
        </a:p>
      </dsp:txBody>
      <dsp:txXfrm>
        <a:off x="34836" y="36468"/>
        <a:ext cx="3392855" cy="643944"/>
      </dsp:txXfrm>
    </dsp:sp>
    <dsp:sp modelId="{C4992F2A-1A0E-4CDA-85CF-45EF2937B59B}">
      <dsp:nvSpPr>
        <dsp:cNvPr id="0" name=""/>
        <dsp:cNvSpPr/>
      </dsp:nvSpPr>
      <dsp:spPr>
        <a:xfrm rot="5400000">
          <a:off x="6254883" y="-1970064"/>
          <a:ext cx="570893" cy="615560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Use hand-off strategy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Use of call-out strategy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850160"/>
        <a:ext cx="6127736" cy="515155"/>
      </dsp:txXfrm>
    </dsp:sp>
    <dsp:sp modelId="{66C5E9B2-E51D-4B96-8F2C-ABBEA6018D11}">
      <dsp:nvSpPr>
        <dsp:cNvPr id="0" name=""/>
        <dsp:cNvSpPr/>
      </dsp:nvSpPr>
      <dsp:spPr>
        <a:xfrm>
          <a:off x="0" y="750929"/>
          <a:ext cx="3462527" cy="71361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2. Communication</a:t>
          </a:r>
        </a:p>
      </dsp:txBody>
      <dsp:txXfrm>
        <a:off x="34836" y="785765"/>
        <a:ext cx="3392855" cy="643944"/>
      </dsp:txXfrm>
    </dsp:sp>
    <dsp:sp modelId="{9AFD27FA-55E2-445A-8909-23782E0BC005}">
      <dsp:nvSpPr>
        <dsp:cNvPr id="0" name=""/>
        <dsp:cNvSpPr/>
      </dsp:nvSpPr>
      <dsp:spPr>
        <a:xfrm rot="5400000">
          <a:off x="6254883" y="-1220767"/>
          <a:ext cx="570893" cy="615560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Encourage team work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Review team members’ performance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Model effective teamwork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1599457"/>
        <a:ext cx="6127736" cy="515155"/>
      </dsp:txXfrm>
    </dsp:sp>
    <dsp:sp modelId="{F42EA29C-4101-45D8-AEF3-4B3C08A3FAAC}">
      <dsp:nvSpPr>
        <dsp:cNvPr id="0" name=""/>
        <dsp:cNvSpPr/>
      </dsp:nvSpPr>
      <dsp:spPr>
        <a:xfrm>
          <a:off x="0" y="1500227"/>
          <a:ext cx="3462527" cy="71361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3. Leadership</a:t>
          </a:r>
        </a:p>
      </dsp:txBody>
      <dsp:txXfrm>
        <a:off x="34836" y="1535063"/>
        <a:ext cx="3392855" cy="643944"/>
      </dsp:txXfrm>
    </dsp:sp>
    <dsp:sp modelId="{690CD5C9-155E-425D-96DB-32E5F0442499}">
      <dsp:nvSpPr>
        <dsp:cNvPr id="0" name=""/>
        <dsp:cNvSpPr/>
      </dsp:nvSpPr>
      <dsp:spPr>
        <a:xfrm rot="5400000">
          <a:off x="6254883" y="-471469"/>
          <a:ext cx="570893" cy="615560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Check status of the patients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Monitor the environment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2348755"/>
        <a:ext cx="6127736" cy="515155"/>
      </dsp:txXfrm>
    </dsp:sp>
    <dsp:sp modelId="{8722E5ED-A2A8-491F-9BD1-A8EA6C4B4694}">
      <dsp:nvSpPr>
        <dsp:cNvPr id="0" name=""/>
        <dsp:cNvSpPr/>
      </dsp:nvSpPr>
      <dsp:spPr>
        <a:xfrm>
          <a:off x="0" y="2249524"/>
          <a:ext cx="3462527" cy="7136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4. Situation Monitoring</a:t>
          </a:r>
        </a:p>
      </dsp:txBody>
      <dsp:txXfrm>
        <a:off x="34836" y="2284360"/>
        <a:ext cx="3392855" cy="643944"/>
      </dsp:txXfrm>
    </dsp:sp>
    <dsp:sp modelId="{286B5499-05FF-44C0-91F7-655B26438ABC}">
      <dsp:nvSpPr>
        <dsp:cNvPr id="0" name=""/>
        <dsp:cNvSpPr/>
      </dsp:nvSpPr>
      <dsp:spPr>
        <a:xfrm rot="5400000">
          <a:off x="6254883" y="277827"/>
          <a:ext cx="570893" cy="6155605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Team members protecting one another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Offer support in the context of patient’s safety</a:t>
          </a:r>
          <a:endParaRPr lang="en-US" sz="1000" kern="1200" dirty="0">
            <a:solidFill>
              <a:schemeClr val="accent1"/>
            </a:solidFill>
          </a:endParaRP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00" kern="1200" dirty="0" smtClean="0">
              <a:solidFill>
                <a:schemeClr val="accent1"/>
              </a:solidFill>
            </a:rPr>
            <a:t>Give timely and constructive feedback</a:t>
          </a:r>
          <a:endParaRPr lang="en-US" sz="1000" kern="1200" dirty="0">
            <a:solidFill>
              <a:schemeClr val="accent1"/>
            </a:solidFill>
          </a:endParaRPr>
        </a:p>
      </dsp:txBody>
      <dsp:txXfrm rot="-5400000">
        <a:off x="3462528" y="3098052"/>
        <a:ext cx="6127736" cy="515155"/>
      </dsp:txXfrm>
    </dsp:sp>
    <dsp:sp modelId="{6F353047-4C7F-4EC3-BD46-024E0231A106}">
      <dsp:nvSpPr>
        <dsp:cNvPr id="0" name=""/>
        <dsp:cNvSpPr/>
      </dsp:nvSpPr>
      <dsp:spPr>
        <a:xfrm>
          <a:off x="0" y="2998822"/>
          <a:ext cx="3462527" cy="7136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5. Mutual Support</a:t>
          </a:r>
        </a:p>
      </dsp:txBody>
      <dsp:txXfrm>
        <a:off x="34836" y="3033658"/>
        <a:ext cx="3392855" cy="6439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18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884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07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81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09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111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7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66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695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74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69960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80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2979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842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689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89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37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533" y="299776"/>
            <a:ext cx="9287933" cy="85976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dirty="0"/>
              <a:t>Professionalism and </a:t>
            </a:r>
            <a:r>
              <a:rPr lang="en-US" dirty="0" err="1"/>
              <a:t>TeamSTEPPS</a:t>
            </a:r>
            <a:r>
              <a:rPr lang="en-US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165" y="1023565"/>
            <a:ext cx="8596668" cy="3880773"/>
          </a:xfrm>
        </p:spPr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Safe and efficient care includes the various activities that are done together as a team and in a professional way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Team structure includes the administration, that works together with the coordinating team, ancillary and support team, as well as the care team and </a:t>
            </a:r>
            <a:r>
              <a:rPr lang="en-US" dirty="0">
                <a:solidFill>
                  <a:schemeClr val="accent1"/>
                </a:solidFill>
              </a:rPr>
              <a:t>the patient (</a:t>
            </a:r>
            <a:r>
              <a:rPr lang="en-US" dirty="0" err="1" smtClean="0">
                <a:solidFill>
                  <a:schemeClr val="accent1"/>
                </a:solidFill>
              </a:rPr>
              <a:t>Umoren</a:t>
            </a:r>
            <a:r>
              <a:rPr lang="en-US" dirty="0" smtClean="0">
                <a:solidFill>
                  <a:schemeClr val="accent1"/>
                </a:solidFill>
              </a:rPr>
              <a:t> et al., 2017).</a:t>
            </a:r>
            <a:endParaRPr lang="en-US" dirty="0">
              <a:solidFill>
                <a:schemeClr val="accent1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334969"/>
              </p:ext>
            </p:extLst>
          </p:nvPr>
        </p:nvGraphicFramePr>
        <p:xfrm>
          <a:off x="474134" y="2860691"/>
          <a:ext cx="9618133" cy="3714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3796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66" y="325176"/>
            <a:ext cx="9795934" cy="859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800" dirty="0"/>
              <a:t>Medication Reconciliation and </a:t>
            </a:r>
            <a:r>
              <a:rPr lang="en-US" sz="2800" dirty="0" err="1"/>
              <a:t>TeamSTEPPS</a:t>
            </a:r>
            <a:r>
              <a:rPr lang="en-US" sz="2800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134" y="836953"/>
            <a:ext cx="8596668" cy="3880773"/>
          </a:xfrm>
        </p:spPr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As a team, prepare a list of the current medication</a:t>
            </a:r>
            <a:r>
              <a:rPr lang="en-US" dirty="0" smtClean="0">
                <a:solidFill>
                  <a:schemeClr val="accent1"/>
                </a:solidFill>
              </a:rPr>
              <a:t> and prepare a list of medication to be prescribed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Compare as a team the two prepared lists of medication and come up with the best clinical decision based on the comparison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Communicate on the newly prepared list to the respective caregivers and patients as well (Russell et al., 2020)</a:t>
            </a:r>
            <a:endParaRPr lang="en-US" dirty="0">
              <a:solidFill>
                <a:schemeClr val="accent1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8123314"/>
              </p:ext>
            </p:extLst>
          </p:nvPr>
        </p:nvGraphicFramePr>
        <p:xfrm>
          <a:off x="474134" y="2860691"/>
          <a:ext cx="9618133" cy="3714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095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585" y="397538"/>
            <a:ext cx="9800166" cy="85976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2800" dirty="0"/>
              <a:t>Healthcare Disparities and </a:t>
            </a:r>
            <a:r>
              <a:rPr lang="en-US" sz="2800" dirty="0" err="1"/>
              <a:t>TeamSTEPPS</a:t>
            </a:r>
            <a:r>
              <a:rPr lang="en-US" sz="2800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757" y="827419"/>
            <a:ext cx="8596668" cy="3880773"/>
          </a:xfrm>
        </p:spPr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There is a wide range of disparities in healthcare and thus to solve these, the key five principles have to be utilized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Team structure and communication are essential in understanding healthcare disparities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Proper leadership and regular monitoring of situations, including mutual support are useful in dealing with healthcare disparities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8845108"/>
              </p:ext>
            </p:extLst>
          </p:nvPr>
        </p:nvGraphicFramePr>
        <p:xfrm>
          <a:off x="474134" y="2860691"/>
          <a:ext cx="9618133" cy="3714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0429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AB781-C1B5-4922-8A6E-E90DE6773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7C66E-80B4-410B-8354-30B017AD10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Russell, K., Brown, J., Manella, L., Colquitt, J., &amp; Ingram, D. (2020). </a:t>
            </a:r>
            <a:r>
              <a:rPr lang="en-US" dirty="0" err="1">
                <a:solidFill>
                  <a:schemeClr val="accent1"/>
                </a:solidFill>
              </a:rPr>
              <a:t>Interprofessional</a:t>
            </a:r>
            <a:r>
              <a:rPr lang="en-US" dirty="0">
                <a:solidFill>
                  <a:schemeClr val="accent1"/>
                </a:solidFill>
              </a:rPr>
              <a:t> education: </a:t>
            </a:r>
            <a:r>
              <a:rPr lang="en-US" dirty="0" err="1">
                <a:solidFill>
                  <a:schemeClr val="accent1"/>
                </a:solidFill>
              </a:rPr>
              <a:t>TeamSTEPPS</a:t>
            </a:r>
            <a:r>
              <a:rPr lang="en-US" dirty="0">
                <a:solidFill>
                  <a:schemeClr val="accent1"/>
                </a:solidFill>
              </a:rPr>
              <a:t>® and simulation with respiratory therapy and nursing students in their final year. Nursing Education Perspectives, 41(5), 294-296. 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err="1" smtClean="0">
                <a:solidFill>
                  <a:schemeClr val="accent1"/>
                </a:solidFill>
              </a:rPr>
              <a:t>Umoren</a:t>
            </a:r>
            <a:r>
              <a:rPr lang="en-US" dirty="0">
                <a:solidFill>
                  <a:schemeClr val="accent1"/>
                </a:solidFill>
              </a:rPr>
              <a:t>, R. A., </a:t>
            </a:r>
            <a:r>
              <a:rPr lang="en-US" dirty="0" err="1">
                <a:solidFill>
                  <a:schemeClr val="accent1"/>
                </a:solidFill>
              </a:rPr>
              <a:t>Poore</a:t>
            </a:r>
            <a:r>
              <a:rPr lang="en-US" dirty="0">
                <a:solidFill>
                  <a:schemeClr val="accent1"/>
                </a:solidFill>
              </a:rPr>
              <a:t>, J. A., </a:t>
            </a:r>
            <a:r>
              <a:rPr lang="en-US" dirty="0" err="1">
                <a:solidFill>
                  <a:schemeClr val="accent1"/>
                </a:solidFill>
              </a:rPr>
              <a:t>Sweigart</a:t>
            </a:r>
            <a:r>
              <a:rPr lang="en-US" dirty="0">
                <a:solidFill>
                  <a:schemeClr val="accent1"/>
                </a:solidFill>
              </a:rPr>
              <a:t>, L., </a:t>
            </a:r>
            <a:r>
              <a:rPr lang="en-US" dirty="0" err="1">
                <a:solidFill>
                  <a:schemeClr val="accent1"/>
                </a:solidFill>
              </a:rPr>
              <a:t>Rybas</a:t>
            </a:r>
            <a:r>
              <a:rPr lang="en-US" dirty="0">
                <a:solidFill>
                  <a:schemeClr val="accent1"/>
                </a:solidFill>
              </a:rPr>
              <a:t>, N., Gossett, E., Johnson, M., ... &amp; Das, R. (2017). </a:t>
            </a:r>
            <a:r>
              <a:rPr lang="en-US" dirty="0" err="1">
                <a:solidFill>
                  <a:schemeClr val="accent1"/>
                </a:solidFill>
              </a:rPr>
              <a:t>TeamSTEPPS</a:t>
            </a:r>
            <a:r>
              <a:rPr lang="en-US" dirty="0">
                <a:solidFill>
                  <a:schemeClr val="accent1"/>
                </a:solidFill>
              </a:rPr>
              <a:t> virtual teams: interactive virtual team training and practice for health professional learners. Creative nursing, 23(3), 184-191</a:t>
            </a:r>
            <a:r>
              <a:rPr lang="en-US" dirty="0" smtClean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82686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1644</TotalTime>
  <Words>528</Words>
  <Application>Microsoft Office PowerPoint</Application>
  <PresentationFormat>Widescreen</PresentationFormat>
  <Paragraphs>70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Professionalism and TeamSTEPPS 5 Key Principles</vt:lpstr>
      <vt:lpstr>Medication Reconciliation and TeamSTEPPS 5 Key Principles</vt:lpstr>
      <vt:lpstr>Healthcare Disparities and TeamSTEPPS 5 Key Principles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Zuly C</dc:creator>
  <cp:lastModifiedBy>user</cp:lastModifiedBy>
  <cp:revision>50</cp:revision>
  <dcterms:created xsi:type="dcterms:W3CDTF">2021-06-04T01:46:15Z</dcterms:created>
  <dcterms:modified xsi:type="dcterms:W3CDTF">2021-06-23T05:31:10Z</dcterms:modified>
</cp:coreProperties>
</file>